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Gill Sans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b92b68a49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3b92b68a49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3bb5fa89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g33bb5fa89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b92b68a49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3b92b68a49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b92b68a49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33b92b68a49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bb5fa894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33bb5fa894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b92b68a49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33b92b68a49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b92b68a49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33b92b68a49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3b92b68a49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33b92b68a49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bb5fa89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33bb5fa89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3b92b68a49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33b92b68a49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799" y="3619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  <a:defRPr sz="3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Wave">
  <p:cSld name="Title Slide Blue Wav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6550"/>
            <a:ext cx="9143998" cy="23134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25318"/>
            <a:ext cx="9143998" cy="23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short_wave_powerpoint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1517"/>
            <a:ext cx="9143999" cy="43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Blue wave">
  <p:cSld name="Image Slide Blue wav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Blue wave">
  <p:cSld name="Team Slide Blue wav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trout2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trout6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944"/>
            <a:ext cx="9150995" cy="516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trout7_powerpoin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905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37915"/>
            <a:ext cx="9143998" cy="13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Green wave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Blue wave">
  <p:cSld name="Text Slide Blue wav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Green wave">
  <p:cSld name="Image Slide Green wav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 descr="trout3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133" y="-19050"/>
            <a:ext cx="303006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_R5A4367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524000" y="285750"/>
            <a:ext cx="357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trout7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Green Wave">
  <p:cSld name="Thank you Green Wav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 descr="trout5_powerpoin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Blue wave">
  <p:cSld name="Bullet Slide Blue wav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Green wave">
  <p:cSld name="Team Slide Green wav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31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een wave">
  <p:cSld name="Text Slide Green wav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Blue wave">
  <p:cSld name="1_Team Slide Blue wav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p33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Green wave">
  <p:cSld name="1_Team Slide Green wav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34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Blue wave">
  <p:cSld name="1_Text Slide Blue wav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4754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Green wave">
  <p:cSld name="1_Text Slide Green wav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Blue wave">
  <p:cSld name="1_Image Slide Blue wav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2" name="Google Shape;322;p3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Green wave">
  <p:cSld name="1_Image Slide Green wav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1" name="Google Shape;331;p38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3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Green Wave">
  <p:cSld name="1_Thank you Green Wav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 descr="trout5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1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6" name="Google Shape;356;p41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8" name="Google Shape;358;p41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 sz="4600"/>
              <a:t>Lesson 4.1</a:t>
            </a:r>
            <a:endParaRPr sz="4600"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/>
              <a:t>Addressing Water Pollution</a:t>
            </a:r>
            <a:endParaRPr sz="3000"/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568132CD-A129-D826-82A0-93E2016CB22A}"/>
              </a:ext>
            </a:extLst>
          </p:cNvPr>
          <p:cNvSpPr txBox="1">
            <a:spLocks/>
          </p:cNvSpPr>
          <p:nvPr/>
        </p:nvSpPr>
        <p:spPr>
          <a:xfrm>
            <a:off x="152400" y="4554958"/>
            <a:ext cx="7793026" cy="39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u="sng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br>
              <a:rPr lang="en-US" sz="1000" u="sng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effectLst/>
                <a:latin typeface="+mj-lt"/>
                <a:ea typeface="Gill Sans" panose="020B0604020202020204" charset="0"/>
                <a:cs typeface="Gill Sans" panose="020B0604020202020204" charset="0"/>
              </a:rPr>
              <a:t>© 2025 Trout Unlimited.  Any use of the text or images this document contains without permission of 2025 Trout Unlimited is prohibited.</a:t>
            </a:r>
            <a:endParaRPr lang="en-US" sz="1000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endParaRPr lang="en-US" u="sng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Pollution mitigation example:  riparian buffers</a:t>
            </a:r>
            <a:endParaRPr/>
          </a:p>
        </p:txBody>
      </p:sp>
      <p:sp>
        <p:nvSpPr>
          <p:cNvPr id="455" name="Google Shape;455;p51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7215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" sz="2200" dirty="0">
                <a:solidFill>
                  <a:srgbClr val="000000"/>
                </a:solidFill>
              </a:rPr>
              <a:t>One of the most common and effective ways to prevent pollutants from entering a waterway is to protect or replace a strip of vegetation along both sides of a stream, an area called a </a:t>
            </a:r>
            <a:r>
              <a:rPr lang="en" sz="2200" b="1" dirty="0">
                <a:solidFill>
                  <a:srgbClr val="000000"/>
                </a:solidFill>
              </a:rPr>
              <a:t>riparian buffer</a:t>
            </a:r>
            <a:r>
              <a:rPr lang="en" sz="2200" dirty="0">
                <a:solidFill>
                  <a:srgbClr val="000000"/>
                </a:solidFill>
              </a:rPr>
              <a:t>.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" sz="2200" dirty="0">
                <a:solidFill>
                  <a:srgbClr val="000000"/>
                </a:solidFill>
              </a:rPr>
              <a:t>After a rain event, runoff flows towards the stream, but plants in the riparian buffer slow down the flow and give the water a chance to infiltrate.  Any pollutants in the water are trapped in the soil and have a chance to break down before they get into the water.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Char char="•"/>
            </a:pPr>
            <a:r>
              <a:rPr lang="en" sz="2200" dirty="0">
                <a:solidFill>
                  <a:srgbClr val="000000"/>
                </a:solidFill>
              </a:rPr>
              <a:t>This is particularly important on farms so fertilizer and pesticides do not enter waterways. </a:t>
            </a:r>
            <a:endParaRPr sz="2200" dirty="0">
              <a:solidFill>
                <a:srgbClr val="000000"/>
              </a:solidFill>
            </a:endParaRPr>
          </a:p>
        </p:txBody>
      </p:sp>
      <p:sp>
        <p:nvSpPr>
          <p:cNvPr id="457" name="Google Shape;457;p5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58" name="Google Shape;458;p51"/>
          <p:cNvSpPr txBox="1"/>
          <p:nvPr/>
        </p:nvSpPr>
        <p:spPr>
          <a:xfrm>
            <a:off x="6960900" y="4076500"/>
            <a:ext cx="195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2024 Justin Carfagnini,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59" name="Google Shape;45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500" y="1229550"/>
            <a:ext cx="2183099" cy="28957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B0122005-C861-EAC7-1746-9A864669C81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Sources of water pollution</a:t>
            </a:r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7215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578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Pollution is the presence of chemicals or microbes that are harmful to an ecosystem or humans.  </a:t>
            </a:r>
            <a:endParaRPr sz="2200">
              <a:solidFill>
                <a:srgbClr val="000000"/>
              </a:solidFill>
            </a:endParaRPr>
          </a:p>
          <a:p>
            <a:pPr marL="457200" lvl="0" indent="-35782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</a:rPr>
              <a:t>Generally, pollution is </a:t>
            </a:r>
            <a:r>
              <a:rPr lang="en" sz="2200" b="1">
                <a:solidFill>
                  <a:srgbClr val="000000"/>
                </a:solidFill>
              </a:rPr>
              <a:t>anthropogenic</a:t>
            </a:r>
            <a:r>
              <a:rPr lang="en" sz="2200">
                <a:solidFill>
                  <a:srgbClr val="000000"/>
                </a:solidFill>
              </a:rPr>
              <a:t> which means it is caused by human activity.</a:t>
            </a:r>
            <a:endParaRPr sz="2200">
              <a:solidFill>
                <a:srgbClr val="000000"/>
              </a:solidFill>
            </a:endParaRPr>
          </a:p>
          <a:p>
            <a:pPr marL="457200" lvl="0" indent="-35782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Sources of water pollution can be divided into two categories:</a:t>
            </a:r>
            <a:endParaRPr sz="2200">
              <a:solidFill>
                <a:srgbClr val="000000"/>
              </a:solidFill>
            </a:endParaRPr>
          </a:p>
          <a:p>
            <a:pPr marL="914400" lvl="1" indent="-357822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</a:pPr>
            <a:r>
              <a:rPr lang="en" sz="2200" b="1">
                <a:solidFill>
                  <a:srgbClr val="000000"/>
                </a:solidFill>
              </a:rPr>
              <a:t>Point source</a:t>
            </a:r>
            <a:r>
              <a:rPr lang="en" sz="2200">
                <a:solidFill>
                  <a:srgbClr val="000000"/>
                </a:solidFill>
              </a:rPr>
              <a:t> pollution comes from a single, identifiable source like a factory or chemical spill.  </a:t>
            </a:r>
            <a:endParaRPr sz="2200">
              <a:solidFill>
                <a:srgbClr val="000000"/>
              </a:solidFill>
            </a:endParaRPr>
          </a:p>
          <a:p>
            <a:pPr marL="914400" lvl="1" indent="-357822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Calibri"/>
              <a:buChar char="○"/>
            </a:pPr>
            <a:r>
              <a:rPr lang="en" sz="2200" b="1">
                <a:solidFill>
                  <a:srgbClr val="000000"/>
                </a:solidFill>
              </a:rPr>
              <a:t>Nonpoint source</a:t>
            </a:r>
            <a:r>
              <a:rPr lang="en" sz="2200">
                <a:solidFill>
                  <a:srgbClr val="000000"/>
                </a:solidFill>
              </a:rPr>
              <a:t> pollution comes from multiple, diffuse sources like car exhaust or fertilizers spread on lawns in a neighborhood. 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377" name="Google Shape;377;p4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78" name="Google Shape;378;p43"/>
          <p:cNvSpPr txBox="1"/>
          <p:nvPr/>
        </p:nvSpPr>
        <p:spPr>
          <a:xfrm>
            <a:off x="7113300" y="4076500"/>
            <a:ext cx="195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2015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79" name="Google Shape;3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3650" y="1392100"/>
            <a:ext cx="2144150" cy="26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E3F68044-C6F7-56F4-4B0A-3C765AF9BCD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Eutrophication</a:t>
            </a:r>
            <a:endParaRPr/>
          </a:p>
        </p:txBody>
      </p:sp>
      <p:sp>
        <p:nvSpPr>
          <p:cNvPr id="385" name="Google Shape;385;p44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7215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 b="1">
                <a:solidFill>
                  <a:srgbClr val="000000"/>
                </a:solidFill>
              </a:rPr>
              <a:t>Eutrophication</a:t>
            </a:r>
            <a:r>
              <a:rPr lang="en" sz="2200">
                <a:solidFill>
                  <a:srgbClr val="000000"/>
                </a:solidFill>
              </a:rPr>
              <a:t> occurs when excess nutrients like nitrates and phosphates are added to an aquatic ecosystem.  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These nutrients can come from: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fertilizers added to farm fields or lawns that run off during rain events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intensive livestock farming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malfunctioning or insufficient sewage treatment systems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387" name="Google Shape;387;p4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88" name="Google Shape;388;p44"/>
          <p:cNvSpPr txBox="1"/>
          <p:nvPr/>
        </p:nvSpPr>
        <p:spPr>
          <a:xfrm>
            <a:off x="7341900" y="4076500"/>
            <a:ext cx="1356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2022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9" name="Google Shape;38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1875" y="1276350"/>
            <a:ext cx="2149724" cy="28450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77A540E3-87A9-4E5A-11C4-43B811C3C16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Eutrophication (continued)</a:t>
            </a:r>
            <a:endParaRPr/>
          </a:p>
        </p:txBody>
      </p:sp>
      <p:sp>
        <p:nvSpPr>
          <p:cNvPr id="395" name="Google Shape;395;p45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7215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When added to aquatic environments, excess nutrients cause: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excess algae to grow (algae bloom) which blocks sunlight, killing plants below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algae blooms dies all at once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both effects lead to massive decomposition which uses up all the oxygen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causes an </a:t>
            </a:r>
            <a:r>
              <a:rPr lang="en" sz="2200" b="1">
                <a:solidFill>
                  <a:srgbClr val="000000"/>
                </a:solidFill>
              </a:rPr>
              <a:t>anoxic</a:t>
            </a:r>
            <a:r>
              <a:rPr lang="en" sz="2200">
                <a:solidFill>
                  <a:srgbClr val="000000"/>
                </a:solidFill>
              </a:rPr>
              <a:t> (low oxygen) zone where living things are stressed, die or move out</a:t>
            </a:r>
            <a:endParaRPr sz="2200" b="1">
              <a:solidFill>
                <a:srgbClr val="000000"/>
              </a:solidFill>
            </a:endParaRPr>
          </a:p>
        </p:txBody>
      </p:sp>
      <p:sp>
        <p:nvSpPr>
          <p:cNvPr id="397" name="Google Shape;397;p4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98" name="Google Shape;398;p45"/>
          <p:cNvSpPr txBox="1"/>
          <p:nvPr/>
        </p:nvSpPr>
        <p:spPr>
          <a:xfrm>
            <a:off x="7341900" y="4076500"/>
            <a:ext cx="1356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2022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9" name="Google Shape;3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1875" y="1276350"/>
            <a:ext cx="2149724" cy="28450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C6E4BFAB-FC1B-D863-7D9A-CF65FD3A239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Sedimentation</a:t>
            </a:r>
            <a:endParaRPr/>
          </a:p>
        </p:txBody>
      </p:sp>
      <p:sp>
        <p:nvSpPr>
          <p:cNvPr id="405" name="Google Shape;405;p46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1137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Sedimentation is when runoff brings small soil particles like mud or clay into stream.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This can come from anthropogenic sources (construction sites or roads) or natural sources (clay or mud seams in the ground).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Sedimentation can harm trout by: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disrupting insect and plant life.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covering gravel beds needed for spawning.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407" name="Google Shape;407;p4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08" name="Google Shape;408;p46"/>
          <p:cNvSpPr txBox="1"/>
          <p:nvPr/>
        </p:nvSpPr>
        <p:spPr>
          <a:xfrm>
            <a:off x="6808500" y="3990150"/>
            <a:ext cx="195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2019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09" name="Google Shape;40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275" y="1095125"/>
            <a:ext cx="2681325" cy="2889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96;p45">
            <a:extLst>
              <a:ext uri="{FF2B5EF4-FFF2-40B4-BE49-F238E27FC236}">
                <a16:creationId xmlns:a16="http://schemas.microsoft.com/office/drawing/2014/main" id="{98A9FDF7-E029-B9DB-2540-501F711BA42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Acid rain</a:t>
            </a:r>
            <a:endParaRPr/>
          </a:p>
        </p:txBody>
      </p:sp>
      <p:sp>
        <p:nvSpPr>
          <p:cNvPr id="415" name="Google Shape;415;p47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7215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Acid rain is caused by burning fossil fuels, particularly coal.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Combustion releases sulfur dioxide and nitrogen oxides into the atmosphere.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In clouds, these molecules dissolve into water droplets, making rain slightly acidic (lower pH).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Precipitation falls and drains into streams and lakes, lowering the pH of the water which can stress or kill aquatic organisms.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417" name="Google Shape;417;p4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18" name="Google Shape;418;p47"/>
          <p:cNvSpPr txBox="1"/>
          <p:nvPr/>
        </p:nvSpPr>
        <p:spPr>
          <a:xfrm>
            <a:off x="6994275" y="3509475"/>
            <a:ext cx="195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2023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19" name="Google Shape;4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1325" y="1502925"/>
            <a:ext cx="2240274" cy="20827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1AA76F6F-1D7F-A7C3-C930-68D25996F24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Toxins</a:t>
            </a:r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7215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Toxic chemicals released into streams can include: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mercury (primarily from coal-burning power plants)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arsenic (can come from mining activities)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PCBs (industrial chemicals).  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Depending on the type of toxin and the dose, these chemicals can be lethal to aquatic organisms.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427" name="Google Shape;427;p4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28" name="Google Shape;428;p48"/>
          <p:cNvSpPr txBox="1"/>
          <p:nvPr/>
        </p:nvSpPr>
        <p:spPr>
          <a:xfrm>
            <a:off x="6960900" y="3619300"/>
            <a:ext cx="195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2023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29" name="Google Shape;42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075" y="1158600"/>
            <a:ext cx="1997325" cy="24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760547A9-E5AB-B69F-4D03-CFEA24E8DC6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9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Toxins (continued)</a:t>
            </a:r>
            <a:endParaRPr/>
          </a:p>
        </p:txBody>
      </p:sp>
      <p:sp>
        <p:nvSpPr>
          <p:cNvPr id="435" name="Google Shape;435;p49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7215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 toxin or dosage is not lethal, some chemicals can build up in the tissues of organisms, a process called </a:t>
            </a:r>
            <a:r>
              <a:rPr lang="en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bioaccumulation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a toxin bioaccumulates in organisms lower on the trophic pyramid, then higher level consumers can have even greater levels of toxins in their tissues after they eat many prey organisms, a process called </a:t>
            </a:r>
            <a:r>
              <a:rPr lang="en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biomagnification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437" name="Google Shape;437;p49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38" name="Google Shape;438;p49"/>
          <p:cNvSpPr txBox="1"/>
          <p:nvPr/>
        </p:nvSpPr>
        <p:spPr>
          <a:xfrm>
            <a:off x="6960900" y="3619300"/>
            <a:ext cx="195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2023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39" name="Google Shape;43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075" y="1158600"/>
            <a:ext cx="1997325" cy="24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C225E1F3-D7DC-3F10-338C-5B46899040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0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Strategies for mitigating pollution</a:t>
            </a:r>
            <a:endParaRPr/>
          </a:p>
        </p:txBody>
      </p:sp>
      <p:sp>
        <p:nvSpPr>
          <p:cNvPr id="445" name="Google Shape;445;p50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1038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Like all types of pollution, water pollution can be managed in three ways:</a:t>
            </a:r>
            <a:endParaRPr sz="2200">
              <a:solidFill>
                <a:srgbClr val="000000"/>
              </a:solidFill>
            </a:endParaRPr>
          </a:p>
          <a:p>
            <a:pPr marL="9144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AutoNum type="arabicPeriod"/>
            </a:pPr>
            <a:r>
              <a:rPr lang="en" sz="2200">
                <a:solidFill>
                  <a:srgbClr val="000000"/>
                </a:solidFill>
              </a:rPr>
              <a:t>altering human activity to reduce the amount of pollution produced</a:t>
            </a:r>
            <a:endParaRPr sz="2200">
              <a:solidFill>
                <a:srgbClr val="000000"/>
              </a:solidFill>
            </a:endParaRPr>
          </a:p>
          <a:p>
            <a:pPr marL="9144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AutoNum type="arabicPeriod"/>
            </a:pPr>
            <a:r>
              <a:rPr lang="en" sz="2200">
                <a:solidFill>
                  <a:srgbClr val="000000"/>
                </a:solidFill>
              </a:rPr>
              <a:t>controlling the release of pollution so it does not enter the water after being produced.</a:t>
            </a:r>
            <a:endParaRPr sz="2200">
              <a:solidFill>
                <a:srgbClr val="000000"/>
              </a:solidFill>
            </a:endParaRPr>
          </a:p>
          <a:p>
            <a:pPr marL="914400" lvl="0" indent="-3683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Gill Sans"/>
              <a:buAutoNum type="arabicPeriod"/>
            </a:pPr>
            <a:r>
              <a:rPr lang="en" sz="2200">
                <a:solidFill>
                  <a:srgbClr val="000000"/>
                </a:solidFill>
              </a:rPr>
              <a:t>cleaning up or restoring water after the pollution has been introduced to the ecosystem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447" name="Google Shape;447;p5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48" name="Google Shape;448;p50"/>
          <p:cNvSpPr txBox="1"/>
          <p:nvPr/>
        </p:nvSpPr>
        <p:spPr>
          <a:xfrm>
            <a:off x="7113300" y="4000300"/>
            <a:ext cx="126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2022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49" name="Google Shape;44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800" y="1410175"/>
            <a:ext cx="3066999" cy="25733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9D18E91B-52A4-8531-1EF7-CEE28ED0ACE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_TU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On-screen Show (16:9)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Gill Sans</vt:lpstr>
      <vt:lpstr>Calibri</vt:lpstr>
      <vt:lpstr>Simple Light</vt:lpstr>
      <vt:lpstr>Theme2_TU</vt:lpstr>
      <vt:lpstr>PowerPoint Presentation</vt:lpstr>
      <vt:lpstr>Sources of water pollution</vt:lpstr>
      <vt:lpstr>Eutrophication</vt:lpstr>
      <vt:lpstr>Eutrophication (continued)</vt:lpstr>
      <vt:lpstr>Sedimentation</vt:lpstr>
      <vt:lpstr>Acid rain</vt:lpstr>
      <vt:lpstr>Toxins</vt:lpstr>
      <vt:lpstr>Toxins (continued)</vt:lpstr>
      <vt:lpstr>Strategies for mitigating pollution</vt:lpstr>
      <vt:lpstr>Pollution mitigation example:  riparian buffers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Cecily Nordstrom</cp:lastModifiedBy>
  <cp:revision>1</cp:revision>
  <dcterms:modified xsi:type="dcterms:W3CDTF">2025-04-04T20:38:44Z</dcterms:modified>
</cp:coreProperties>
</file>