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Gill Sans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517b7fb65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517b7fb65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517b7fb65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517b7fb65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517b7fb65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33517b7fb65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517b7fb65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33517b7fb65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517b7fb65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33517b7fb65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3998" cy="231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3998" cy="23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3999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5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3998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3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33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34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1" name="Google Shape;331;p38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 sz="4600"/>
              <a:t>Lesson 2.1</a:t>
            </a:r>
            <a:endParaRPr sz="460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Understanding the Hydrologic Cycle</a:t>
            </a:r>
            <a:endParaRPr sz="3000"/>
          </a:p>
        </p:txBody>
      </p:sp>
      <p:sp>
        <p:nvSpPr>
          <p:cNvPr id="4" name="Google Shape;396;p45">
            <a:extLst>
              <a:ext uri="{FF2B5EF4-FFF2-40B4-BE49-F238E27FC236}">
                <a16:creationId xmlns:a16="http://schemas.microsoft.com/office/drawing/2014/main" id="{96406D80-7DFF-B681-F5F7-161F542552AC}"/>
              </a:ext>
            </a:extLst>
          </p:cNvPr>
          <p:cNvSpPr txBox="1">
            <a:spLocks/>
          </p:cNvSpPr>
          <p:nvPr/>
        </p:nvSpPr>
        <p:spPr>
          <a:xfrm>
            <a:off x="152400" y="4554958"/>
            <a:ext cx="7793026" cy="39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u="sng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br>
              <a:rPr lang="en-US" sz="1000" u="sng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Gill Sans" panose="020B0604020202020204" charset="0"/>
                <a:cs typeface="Gill Sans" panose="020B0604020202020204" charset="0"/>
              </a:rPr>
              <a:t>© 2025 Trout Unlimited.  Any use of the text or images this document contains without permission of 2025 Trout Unlimited is prohibited.</a:t>
            </a:r>
            <a:endParaRPr lang="en-US" sz="1000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Hydrologic (water) cycle</a:t>
            </a:r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272778" y="1047750"/>
            <a:ext cx="660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The </a:t>
            </a:r>
            <a:r>
              <a:rPr lang="en" sz="2200" b="1">
                <a:solidFill>
                  <a:srgbClr val="000000"/>
                </a:solidFill>
              </a:rPr>
              <a:t>hydrologic cycle</a:t>
            </a:r>
            <a:r>
              <a:rPr lang="en" sz="2200">
                <a:solidFill>
                  <a:srgbClr val="000000"/>
                </a:solidFill>
              </a:rPr>
              <a:t> is the movement of water molecules to and from different storages and the transition between gaseous, liquid and solid states powered by the sun.</a:t>
            </a:r>
            <a:endParaRPr sz="22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Like any nutrient flow, the hydrologic cycle can be broken down into storages (places where water resides) and flows (processes than move water from one storage to another).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77" name="Google Shape;377;p4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78" name="Google Shape;378;p43"/>
          <p:cNvSpPr txBox="1"/>
          <p:nvPr/>
        </p:nvSpPr>
        <p:spPr>
          <a:xfrm>
            <a:off x="7004500" y="3756325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2023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9" name="Google Shape;3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951" y="1126050"/>
            <a:ext cx="2075721" cy="26576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CE80B6B5-401A-81A1-F39B-A8D9AB506A1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Hydrologic (water) cycle storages</a:t>
            </a:r>
            <a:endParaRPr/>
          </a:p>
        </p:txBody>
      </p:sp>
      <p:sp>
        <p:nvSpPr>
          <p:cNvPr id="385" name="Google Shape;385;p44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4395000" cy="3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Water storages include: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the ocean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surface water such as lakes and rivers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ice such as glaciers and ice caps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b="1">
                <a:solidFill>
                  <a:srgbClr val="000000"/>
                </a:solidFill>
              </a:rPr>
              <a:t>groundwater</a:t>
            </a:r>
            <a:r>
              <a:rPr lang="en" sz="2200">
                <a:solidFill>
                  <a:srgbClr val="000000"/>
                </a:solidFill>
              </a:rPr>
              <a:t> (underground water contained in the empty spaces between soil particles and rock fissures)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atmospheric water vapor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87" name="Google Shape;387;p4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8" name="Google Shape;388;p44"/>
          <p:cNvSpPr txBox="1"/>
          <p:nvPr/>
        </p:nvSpPr>
        <p:spPr>
          <a:xfrm>
            <a:off x="6354300" y="4641400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2025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9" name="Google Shape;389;p44"/>
          <p:cNvPicPr preferRelativeResize="0"/>
          <p:nvPr/>
        </p:nvPicPr>
        <p:blipFill rotWithShape="1">
          <a:blip r:embed="rId3">
            <a:alphaModFix/>
          </a:blip>
          <a:srcRect b="2619"/>
          <a:stretch/>
        </p:blipFill>
        <p:spPr>
          <a:xfrm>
            <a:off x="4728650" y="829550"/>
            <a:ext cx="4334140" cy="381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4FDCC91A-2335-049A-F20A-DB7B676D9AE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Hydrologic (water) cycle flows</a:t>
            </a:r>
            <a:endParaRPr/>
          </a:p>
        </p:txBody>
      </p:sp>
      <p:sp>
        <p:nvSpPr>
          <p:cNvPr id="395" name="Google Shape;395;p45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4395000" cy="3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Water flows include: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b="1">
                <a:solidFill>
                  <a:srgbClr val="000000"/>
                </a:solidFill>
              </a:rPr>
              <a:t>precipitation</a:t>
            </a:r>
            <a:r>
              <a:rPr lang="en" sz="2200">
                <a:solidFill>
                  <a:srgbClr val="000000"/>
                </a:solidFill>
              </a:rPr>
              <a:t> (liquid water condensing from water vapor and falling from the atmosphere to the Earth’s surface)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b="1">
                <a:solidFill>
                  <a:srgbClr val="000000"/>
                </a:solidFill>
              </a:rPr>
              <a:t>evaporation</a:t>
            </a:r>
            <a:r>
              <a:rPr lang="en" sz="2200">
                <a:solidFill>
                  <a:srgbClr val="000000"/>
                </a:solidFill>
              </a:rPr>
              <a:t> (liquid water at the surface becoming water vapor in the atmosphere)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b="1">
                <a:solidFill>
                  <a:srgbClr val="000000"/>
                </a:solidFill>
              </a:rPr>
              <a:t>transpiration</a:t>
            </a:r>
            <a:r>
              <a:rPr lang="en" sz="2200">
                <a:solidFill>
                  <a:srgbClr val="000000"/>
                </a:solidFill>
              </a:rPr>
              <a:t> (water vapor escaping from plants)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97" name="Google Shape;397;p4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98" name="Google Shape;398;p45"/>
          <p:cNvSpPr txBox="1"/>
          <p:nvPr/>
        </p:nvSpPr>
        <p:spPr>
          <a:xfrm>
            <a:off x="6354300" y="4641400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2025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9" name="Google Shape;399;p45"/>
          <p:cNvPicPr preferRelativeResize="0"/>
          <p:nvPr/>
        </p:nvPicPr>
        <p:blipFill rotWithShape="1">
          <a:blip r:embed="rId3">
            <a:alphaModFix/>
          </a:blip>
          <a:srcRect b="2619"/>
          <a:stretch/>
        </p:blipFill>
        <p:spPr>
          <a:xfrm>
            <a:off x="4728650" y="829550"/>
            <a:ext cx="4334140" cy="381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9E66B415-BC04-7F0B-B8D0-163AEC6D414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Hydrologic (water) cycle flows continued</a:t>
            </a:r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4395000" cy="3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b="1">
                <a:solidFill>
                  <a:srgbClr val="000000"/>
                </a:solidFill>
              </a:rPr>
              <a:t>runoff</a:t>
            </a:r>
            <a:r>
              <a:rPr lang="en" sz="2200">
                <a:solidFill>
                  <a:srgbClr val="000000"/>
                </a:solidFill>
              </a:rPr>
              <a:t> (water that remains on the Earth’s surface and runs downhill such as streams and rivers)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b="1">
                <a:solidFill>
                  <a:srgbClr val="000000"/>
                </a:solidFill>
              </a:rPr>
              <a:t>infiltration</a:t>
            </a:r>
            <a:r>
              <a:rPr lang="en" sz="2200">
                <a:solidFill>
                  <a:srgbClr val="000000"/>
                </a:solidFill>
              </a:rPr>
              <a:t> (water that soaks into the soil and ends up as groundwater)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07" name="Google Shape;407;p4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08" name="Google Shape;408;p46"/>
          <p:cNvSpPr txBox="1"/>
          <p:nvPr/>
        </p:nvSpPr>
        <p:spPr>
          <a:xfrm>
            <a:off x="6354300" y="4641400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2025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9" name="Google Shape;409;p46"/>
          <p:cNvPicPr preferRelativeResize="0"/>
          <p:nvPr/>
        </p:nvPicPr>
        <p:blipFill rotWithShape="1">
          <a:blip r:embed="rId3">
            <a:alphaModFix/>
          </a:blip>
          <a:srcRect b="2619"/>
          <a:stretch/>
        </p:blipFill>
        <p:spPr>
          <a:xfrm>
            <a:off x="4728650" y="829550"/>
            <a:ext cx="4334140" cy="381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54CABBC6-01BC-B23C-7BB1-2D8BF601505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On-screen Show (16:9)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</vt:lpstr>
      <vt:lpstr>Simple Light</vt:lpstr>
      <vt:lpstr>Theme2_TU</vt:lpstr>
      <vt:lpstr>PowerPoint Presentation</vt:lpstr>
      <vt:lpstr>Hydrologic (water) cycle</vt:lpstr>
      <vt:lpstr>Hydrologic (water) cycle storages</vt:lpstr>
      <vt:lpstr>Hydrologic (water) cycle flows</vt:lpstr>
      <vt:lpstr>Hydrologic (water) cycle flows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1</cp:revision>
  <dcterms:modified xsi:type="dcterms:W3CDTF">2025-04-04T17:28:43Z</dcterms:modified>
</cp:coreProperties>
</file>